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6" r:id="rId4"/>
    <p:sldId id="269" r:id="rId5"/>
    <p:sldId id="271" r:id="rId6"/>
    <p:sldId id="270" r:id="rId7"/>
    <p:sldId id="265" r:id="rId8"/>
    <p:sldId id="264" r:id="rId9"/>
    <p:sldId id="263" r:id="rId10"/>
    <p:sldId id="268" r:id="rId11"/>
    <p:sldId id="262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27" autoAdjust="0"/>
    <p:restoredTop sz="94660"/>
  </p:normalViewPr>
  <p:slideViewPr>
    <p:cSldViewPr>
      <p:cViewPr varScale="1">
        <p:scale>
          <a:sx n="82" d="100"/>
          <a:sy n="82" d="100"/>
        </p:scale>
        <p:origin x="173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5CB487-1F17-4119-971F-F18579B0D022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r-HR"/>
        </a:p>
      </dgm:t>
    </dgm:pt>
    <dgm:pt modelId="{5B363363-0B94-47A6-A357-786825A34D85}">
      <dgm:prSet phldrT="[Tekst]"/>
      <dgm:spPr/>
      <dgm:t>
        <a:bodyPr/>
        <a:lstStyle/>
        <a:p>
          <a:pPr algn="ctr"/>
          <a:r>
            <a:rPr lang="hr-HR" dirty="0"/>
            <a:t>Nabroji endokrine žlijezde u tijelu čovjeka. </a:t>
          </a:r>
        </a:p>
      </dgm:t>
    </dgm:pt>
    <dgm:pt modelId="{7F07B200-0480-462F-A0A7-64974ECB356F}" type="parTrans" cxnId="{33E067D2-09BD-4BF9-9B12-F59901FC1808}">
      <dgm:prSet/>
      <dgm:spPr/>
      <dgm:t>
        <a:bodyPr/>
        <a:lstStyle/>
        <a:p>
          <a:endParaRPr lang="hr-HR"/>
        </a:p>
      </dgm:t>
    </dgm:pt>
    <dgm:pt modelId="{6AB85454-EDD6-44BB-A930-184E7C9AB091}" type="sibTrans" cxnId="{33E067D2-09BD-4BF9-9B12-F59901FC1808}">
      <dgm:prSet/>
      <dgm:spPr/>
      <dgm:t>
        <a:bodyPr/>
        <a:lstStyle/>
        <a:p>
          <a:endParaRPr lang="hr-HR"/>
        </a:p>
      </dgm:t>
    </dgm:pt>
    <dgm:pt modelId="{B652CD6C-777B-4846-AC77-986E0EAE5112}">
      <dgm:prSet phldrT="[Tekst]"/>
      <dgm:spPr/>
      <dgm:t>
        <a:bodyPr/>
        <a:lstStyle/>
        <a:p>
          <a:pPr algn="ctr"/>
          <a:r>
            <a:rPr lang="hr-HR" dirty="0"/>
            <a:t>Na primjeru opiši bolest koja se javlja kao posljedica prevelikog ili premalog lučenja pojedinih hormona. </a:t>
          </a:r>
        </a:p>
      </dgm:t>
    </dgm:pt>
    <dgm:pt modelId="{FB729694-BBF8-47CA-95EF-2EE547107897}" type="parTrans" cxnId="{18D0ABA9-39F5-41D6-BE80-52C2EAB27950}">
      <dgm:prSet/>
      <dgm:spPr/>
      <dgm:t>
        <a:bodyPr/>
        <a:lstStyle/>
        <a:p>
          <a:endParaRPr lang="hr-HR"/>
        </a:p>
      </dgm:t>
    </dgm:pt>
    <dgm:pt modelId="{9BD2E2AD-4223-4CA3-A549-E83466FECB50}" type="sibTrans" cxnId="{18D0ABA9-39F5-41D6-BE80-52C2EAB27950}">
      <dgm:prSet/>
      <dgm:spPr/>
      <dgm:t>
        <a:bodyPr/>
        <a:lstStyle/>
        <a:p>
          <a:endParaRPr lang="hr-HR"/>
        </a:p>
      </dgm:t>
    </dgm:pt>
    <dgm:pt modelId="{6FA1A9B4-44C6-48CC-A444-026A70D0705D}">
      <dgm:prSet phldrT="[Tekst]"/>
      <dgm:spPr/>
      <dgm:t>
        <a:bodyPr/>
        <a:lstStyle/>
        <a:p>
          <a:pPr algn="ctr"/>
          <a:r>
            <a:rPr lang="hr-HR" dirty="0"/>
            <a:t>Koja je uloga etilena u biljaka?</a:t>
          </a:r>
        </a:p>
      </dgm:t>
    </dgm:pt>
    <dgm:pt modelId="{C702770A-5F52-4E17-B9A4-5D2775EE6299}" type="parTrans" cxnId="{5DD0CDE1-B22B-41BE-A27D-1F5F02BD65BB}">
      <dgm:prSet/>
      <dgm:spPr/>
      <dgm:t>
        <a:bodyPr/>
        <a:lstStyle/>
        <a:p>
          <a:endParaRPr lang="hr-HR"/>
        </a:p>
      </dgm:t>
    </dgm:pt>
    <dgm:pt modelId="{37B564A2-D496-4FCF-A016-6E3DE0DC790B}" type="sibTrans" cxnId="{5DD0CDE1-B22B-41BE-A27D-1F5F02BD65BB}">
      <dgm:prSet/>
      <dgm:spPr/>
      <dgm:t>
        <a:bodyPr/>
        <a:lstStyle/>
        <a:p>
          <a:endParaRPr lang="hr-HR"/>
        </a:p>
      </dgm:t>
    </dgm:pt>
    <dgm:pt modelId="{BF6EB6A1-52A7-4587-B09C-792C4F11CE13}">
      <dgm:prSet/>
      <dgm:spPr/>
      <dgm:t>
        <a:bodyPr/>
        <a:lstStyle/>
        <a:p>
          <a:pPr algn="ctr"/>
          <a:r>
            <a:rPr lang="hr-HR" dirty="0"/>
            <a:t>Navedi razliku između žlijezda s vanjskim i žlijezda unutarnjim izlučivanjem.</a:t>
          </a:r>
        </a:p>
      </dgm:t>
    </dgm:pt>
    <dgm:pt modelId="{D112D382-479F-4255-ABAE-B4FACD1D5D80}" type="parTrans" cxnId="{1F44B5BC-FAB7-4CE3-B60D-B54445795BC9}">
      <dgm:prSet/>
      <dgm:spPr/>
      <dgm:t>
        <a:bodyPr/>
        <a:lstStyle/>
        <a:p>
          <a:endParaRPr lang="hr-HR"/>
        </a:p>
      </dgm:t>
    </dgm:pt>
    <dgm:pt modelId="{103E7AA7-BB81-4B87-8578-740ECC38FFEE}" type="sibTrans" cxnId="{1F44B5BC-FAB7-4CE3-B60D-B54445795BC9}">
      <dgm:prSet/>
      <dgm:spPr/>
      <dgm:t>
        <a:bodyPr/>
        <a:lstStyle/>
        <a:p>
          <a:endParaRPr lang="hr-HR"/>
        </a:p>
      </dgm:t>
    </dgm:pt>
    <dgm:pt modelId="{FE34C671-9631-40F1-8B7F-80FB99FAE76B}">
      <dgm:prSet/>
      <dgm:spPr/>
      <dgm:t>
        <a:bodyPr/>
        <a:lstStyle/>
        <a:p>
          <a:pPr algn="ctr"/>
          <a:r>
            <a:rPr lang="hr-HR" dirty="0">
              <a:solidFill>
                <a:schemeClr val="tx1"/>
              </a:solidFill>
            </a:rPr>
            <a:t>Što su hormoni?</a:t>
          </a:r>
        </a:p>
      </dgm:t>
    </dgm:pt>
    <dgm:pt modelId="{98F136F5-2EFD-403D-AA40-5CD9BD6CFDFE}" type="parTrans" cxnId="{0AB6BDE9-CB6E-4225-A972-81B56A464AC7}">
      <dgm:prSet/>
      <dgm:spPr/>
      <dgm:t>
        <a:bodyPr/>
        <a:lstStyle/>
        <a:p>
          <a:endParaRPr lang="hr-HR"/>
        </a:p>
      </dgm:t>
    </dgm:pt>
    <dgm:pt modelId="{1F18271F-3290-4BCA-832D-82D16ADAFDA8}" type="sibTrans" cxnId="{0AB6BDE9-CB6E-4225-A972-81B56A464AC7}">
      <dgm:prSet/>
      <dgm:spPr/>
      <dgm:t>
        <a:bodyPr/>
        <a:lstStyle/>
        <a:p>
          <a:endParaRPr lang="hr-HR"/>
        </a:p>
      </dgm:t>
    </dgm:pt>
    <dgm:pt modelId="{B053955D-22F1-46AF-8437-44295D14E621}" type="pres">
      <dgm:prSet presAssocID="{105CB487-1F17-4119-971F-F18579B0D022}" presName="outerComposite" presStyleCnt="0">
        <dgm:presLayoutVars>
          <dgm:chMax val="5"/>
          <dgm:dir/>
          <dgm:resizeHandles val="exact"/>
        </dgm:presLayoutVars>
      </dgm:prSet>
      <dgm:spPr/>
    </dgm:pt>
    <dgm:pt modelId="{2303C61F-4F5C-4B5B-B73D-FCF22D977054}" type="pres">
      <dgm:prSet presAssocID="{105CB487-1F17-4119-971F-F18579B0D022}" presName="dummyMaxCanvas" presStyleCnt="0">
        <dgm:presLayoutVars/>
      </dgm:prSet>
      <dgm:spPr/>
    </dgm:pt>
    <dgm:pt modelId="{58AACB4A-4959-4E3E-820D-22ECED3A4576}" type="pres">
      <dgm:prSet presAssocID="{105CB487-1F17-4119-971F-F18579B0D022}" presName="FiveNodes_1" presStyleLbl="node1" presStyleIdx="0" presStyleCnt="5">
        <dgm:presLayoutVars>
          <dgm:bulletEnabled val="1"/>
        </dgm:presLayoutVars>
      </dgm:prSet>
      <dgm:spPr/>
    </dgm:pt>
    <dgm:pt modelId="{F45A4FF9-EE77-44A6-957A-A14B139B0D16}" type="pres">
      <dgm:prSet presAssocID="{105CB487-1F17-4119-971F-F18579B0D022}" presName="FiveNodes_2" presStyleLbl="node1" presStyleIdx="1" presStyleCnt="5">
        <dgm:presLayoutVars>
          <dgm:bulletEnabled val="1"/>
        </dgm:presLayoutVars>
      </dgm:prSet>
      <dgm:spPr/>
    </dgm:pt>
    <dgm:pt modelId="{FD9A9F6A-1DEB-4664-BD62-5046F2DC22A6}" type="pres">
      <dgm:prSet presAssocID="{105CB487-1F17-4119-971F-F18579B0D022}" presName="FiveNodes_3" presStyleLbl="node1" presStyleIdx="2" presStyleCnt="5">
        <dgm:presLayoutVars>
          <dgm:bulletEnabled val="1"/>
        </dgm:presLayoutVars>
      </dgm:prSet>
      <dgm:spPr/>
    </dgm:pt>
    <dgm:pt modelId="{2471DDB3-1C50-499D-A3C5-C4FC112B7CB7}" type="pres">
      <dgm:prSet presAssocID="{105CB487-1F17-4119-971F-F18579B0D022}" presName="FiveNodes_4" presStyleLbl="node1" presStyleIdx="3" presStyleCnt="5">
        <dgm:presLayoutVars>
          <dgm:bulletEnabled val="1"/>
        </dgm:presLayoutVars>
      </dgm:prSet>
      <dgm:spPr/>
    </dgm:pt>
    <dgm:pt modelId="{A8529AC1-E852-49DA-802D-AA7037A85159}" type="pres">
      <dgm:prSet presAssocID="{105CB487-1F17-4119-971F-F18579B0D022}" presName="FiveNodes_5" presStyleLbl="node1" presStyleIdx="4" presStyleCnt="5" custLinFactNeighborX="-437" custLinFactNeighborY="1065">
        <dgm:presLayoutVars>
          <dgm:bulletEnabled val="1"/>
        </dgm:presLayoutVars>
      </dgm:prSet>
      <dgm:spPr/>
    </dgm:pt>
    <dgm:pt modelId="{9B53CAAD-3E5D-41D8-AF2B-DB7BA2423878}" type="pres">
      <dgm:prSet presAssocID="{105CB487-1F17-4119-971F-F18579B0D022}" presName="FiveConn_1-2" presStyleLbl="fgAccFollowNode1" presStyleIdx="0" presStyleCnt="4">
        <dgm:presLayoutVars>
          <dgm:bulletEnabled val="1"/>
        </dgm:presLayoutVars>
      </dgm:prSet>
      <dgm:spPr/>
    </dgm:pt>
    <dgm:pt modelId="{85DB3AA6-190B-45F9-81FD-CEA5C7C9B41E}" type="pres">
      <dgm:prSet presAssocID="{105CB487-1F17-4119-971F-F18579B0D022}" presName="FiveConn_2-3" presStyleLbl="fgAccFollowNode1" presStyleIdx="1" presStyleCnt="4">
        <dgm:presLayoutVars>
          <dgm:bulletEnabled val="1"/>
        </dgm:presLayoutVars>
      </dgm:prSet>
      <dgm:spPr/>
    </dgm:pt>
    <dgm:pt modelId="{60598581-F64D-419C-BE4B-DEE0DDE18F2A}" type="pres">
      <dgm:prSet presAssocID="{105CB487-1F17-4119-971F-F18579B0D022}" presName="FiveConn_3-4" presStyleLbl="fgAccFollowNode1" presStyleIdx="2" presStyleCnt="4">
        <dgm:presLayoutVars>
          <dgm:bulletEnabled val="1"/>
        </dgm:presLayoutVars>
      </dgm:prSet>
      <dgm:spPr/>
    </dgm:pt>
    <dgm:pt modelId="{854FD4B8-DB7D-4BDA-B132-7077C45955BD}" type="pres">
      <dgm:prSet presAssocID="{105CB487-1F17-4119-971F-F18579B0D022}" presName="FiveConn_4-5" presStyleLbl="fgAccFollowNode1" presStyleIdx="3" presStyleCnt="4">
        <dgm:presLayoutVars>
          <dgm:bulletEnabled val="1"/>
        </dgm:presLayoutVars>
      </dgm:prSet>
      <dgm:spPr/>
    </dgm:pt>
    <dgm:pt modelId="{5E7E3DFE-3E0D-4839-B024-E768EEE0302C}" type="pres">
      <dgm:prSet presAssocID="{105CB487-1F17-4119-971F-F18579B0D022}" presName="FiveNodes_1_text" presStyleLbl="node1" presStyleIdx="4" presStyleCnt="5">
        <dgm:presLayoutVars>
          <dgm:bulletEnabled val="1"/>
        </dgm:presLayoutVars>
      </dgm:prSet>
      <dgm:spPr/>
    </dgm:pt>
    <dgm:pt modelId="{DAF5E2A9-01BD-4A51-B80B-4E29F4CBF8AA}" type="pres">
      <dgm:prSet presAssocID="{105CB487-1F17-4119-971F-F18579B0D022}" presName="FiveNodes_2_text" presStyleLbl="node1" presStyleIdx="4" presStyleCnt="5">
        <dgm:presLayoutVars>
          <dgm:bulletEnabled val="1"/>
        </dgm:presLayoutVars>
      </dgm:prSet>
      <dgm:spPr/>
    </dgm:pt>
    <dgm:pt modelId="{34A5D347-4271-4BA4-822D-ED829F36B496}" type="pres">
      <dgm:prSet presAssocID="{105CB487-1F17-4119-971F-F18579B0D022}" presName="FiveNodes_3_text" presStyleLbl="node1" presStyleIdx="4" presStyleCnt="5">
        <dgm:presLayoutVars>
          <dgm:bulletEnabled val="1"/>
        </dgm:presLayoutVars>
      </dgm:prSet>
      <dgm:spPr/>
    </dgm:pt>
    <dgm:pt modelId="{ED7C02BC-D4CC-4678-B078-D0EBCC48A4E1}" type="pres">
      <dgm:prSet presAssocID="{105CB487-1F17-4119-971F-F18579B0D022}" presName="FiveNodes_4_text" presStyleLbl="node1" presStyleIdx="4" presStyleCnt="5">
        <dgm:presLayoutVars>
          <dgm:bulletEnabled val="1"/>
        </dgm:presLayoutVars>
      </dgm:prSet>
      <dgm:spPr/>
    </dgm:pt>
    <dgm:pt modelId="{AFF7A42A-59C9-4092-A9F3-FC357919CEBE}" type="pres">
      <dgm:prSet presAssocID="{105CB487-1F17-4119-971F-F18579B0D02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2732CE2E-FFB8-4DE3-B3EE-F71AE5FB32DF}" type="presOf" srcId="{103E7AA7-BB81-4B87-8578-740ECC38FFEE}" destId="{85DB3AA6-190B-45F9-81FD-CEA5C7C9B41E}" srcOrd="0" destOrd="0" presId="urn:microsoft.com/office/officeart/2005/8/layout/vProcess5"/>
    <dgm:cxn modelId="{5C2CED63-4110-4729-A21C-2E71C8B76A2C}" type="presOf" srcId="{BF6EB6A1-52A7-4587-B09C-792C4F11CE13}" destId="{DAF5E2A9-01BD-4A51-B80B-4E29F4CBF8AA}" srcOrd="1" destOrd="0" presId="urn:microsoft.com/office/officeart/2005/8/layout/vProcess5"/>
    <dgm:cxn modelId="{02E04B49-7941-4845-89F8-C395487F9AA7}" type="presOf" srcId="{B652CD6C-777B-4846-AC77-986E0EAE5112}" destId="{ED7C02BC-D4CC-4678-B078-D0EBCC48A4E1}" srcOrd="1" destOrd="0" presId="urn:microsoft.com/office/officeart/2005/8/layout/vProcess5"/>
    <dgm:cxn modelId="{2E249E76-B512-44D6-89EB-5B0F24113433}" type="presOf" srcId="{BF6EB6A1-52A7-4587-B09C-792C4F11CE13}" destId="{F45A4FF9-EE77-44A6-957A-A14B139B0D16}" srcOrd="0" destOrd="0" presId="urn:microsoft.com/office/officeart/2005/8/layout/vProcess5"/>
    <dgm:cxn modelId="{32808C7A-BBBE-41C6-B9A6-897CC757D89A}" type="presOf" srcId="{6FA1A9B4-44C6-48CC-A444-026A70D0705D}" destId="{A8529AC1-E852-49DA-802D-AA7037A85159}" srcOrd="0" destOrd="0" presId="urn:microsoft.com/office/officeart/2005/8/layout/vProcess5"/>
    <dgm:cxn modelId="{02FDB183-8FAD-4A20-9A5C-B167C91F933F}" type="presOf" srcId="{9BD2E2AD-4223-4CA3-A549-E83466FECB50}" destId="{854FD4B8-DB7D-4BDA-B132-7077C45955BD}" srcOrd="0" destOrd="0" presId="urn:microsoft.com/office/officeart/2005/8/layout/vProcess5"/>
    <dgm:cxn modelId="{CE14E999-4876-40FA-AD24-29AF2970E076}" type="presOf" srcId="{1F18271F-3290-4BCA-832D-82D16ADAFDA8}" destId="{9B53CAAD-3E5D-41D8-AF2B-DB7BA2423878}" srcOrd="0" destOrd="0" presId="urn:microsoft.com/office/officeart/2005/8/layout/vProcess5"/>
    <dgm:cxn modelId="{47CC5E9D-609F-43B1-9D73-2F0A45C0F4C5}" type="presOf" srcId="{6AB85454-EDD6-44BB-A930-184E7C9AB091}" destId="{60598581-F64D-419C-BE4B-DEE0DDE18F2A}" srcOrd="0" destOrd="0" presId="urn:microsoft.com/office/officeart/2005/8/layout/vProcess5"/>
    <dgm:cxn modelId="{18D0ABA9-39F5-41D6-BE80-52C2EAB27950}" srcId="{105CB487-1F17-4119-971F-F18579B0D022}" destId="{B652CD6C-777B-4846-AC77-986E0EAE5112}" srcOrd="3" destOrd="0" parTransId="{FB729694-BBF8-47CA-95EF-2EE547107897}" sibTransId="{9BD2E2AD-4223-4CA3-A549-E83466FECB50}"/>
    <dgm:cxn modelId="{1F44B5BC-FAB7-4CE3-B60D-B54445795BC9}" srcId="{105CB487-1F17-4119-971F-F18579B0D022}" destId="{BF6EB6A1-52A7-4587-B09C-792C4F11CE13}" srcOrd="1" destOrd="0" parTransId="{D112D382-479F-4255-ABAE-B4FACD1D5D80}" sibTransId="{103E7AA7-BB81-4B87-8578-740ECC38FFEE}"/>
    <dgm:cxn modelId="{C38A70C9-B4E4-4F77-B91B-4B7AE19C1A78}" type="presOf" srcId="{5B363363-0B94-47A6-A357-786825A34D85}" destId="{34A5D347-4271-4BA4-822D-ED829F36B496}" srcOrd="1" destOrd="0" presId="urn:microsoft.com/office/officeart/2005/8/layout/vProcess5"/>
    <dgm:cxn modelId="{7789F3C9-3CD0-4101-97B0-D17848580841}" type="presOf" srcId="{5B363363-0B94-47A6-A357-786825A34D85}" destId="{FD9A9F6A-1DEB-4664-BD62-5046F2DC22A6}" srcOrd="0" destOrd="0" presId="urn:microsoft.com/office/officeart/2005/8/layout/vProcess5"/>
    <dgm:cxn modelId="{33E067D2-09BD-4BF9-9B12-F59901FC1808}" srcId="{105CB487-1F17-4119-971F-F18579B0D022}" destId="{5B363363-0B94-47A6-A357-786825A34D85}" srcOrd="2" destOrd="0" parTransId="{7F07B200-0480-462F-A0A7-64974ECB356F}" sibTransId="{6AB85454-EDD6-44BB-A930-184E7C9AB091}"/>
    <dgm:cxn modelId="{2C87D6DE-3103-45DE-BD9C-88B4AFDE1FC2}" type="presOf" srcId="{6FA1A9B4-44C6-48CC-A444-026A70D0705D}" destId="{AFF7A42A-59C9-4092-A9F3-FC357919CEBE}" srcOrd="1" destOrd="0" presId="urn:microsoft.com/office/officeart/2005/8/layout/vProcess5"/>
    <dgm:cxn modelId="{40E9BEE1-9410-40E9-BF7A-CD49F98A2EF7}" type="presOf" srcId="{FE34C671-9631-40F1-8B7F-80FB99FAE76B}" destId="{5E7E3DFE-3E0D-4839-B024-E768EEE0302C}" srcOrd="1" destOrd="0" presId="urn:microsoft.com/office/officeart/2005/8/layout/vProcess5"/>
    <dgm:cxn modelId="{5DD0CDE1-B22B-41BE-A27D-1F5F02BD65BB}" srcId="{105CB487-1F17-4119-971F-F18579B0D022}" destId="{6FA1A9B4-44C6-48CC-A444-026A70D0705D}" srcOrd="4" destOrd="0" parTransId="{C702770A-5F52-4E17-B9A4-5D2775EE6299}" sibTransId="{37B564A2-D496-4FCF-A016-6E3DE0DC790B}"/>
    <dgm:cxn modelId="{BB0BB3E9-4C1D-426F-B642-A7019FFDA447}" type="presOf" srcId="{B652CD6C-777B-4846-AC77-986E0EAE5112}" destId="{2471DDB3-1C50-499D-A3C5-C4FC112B7CB7}" srcOrd="0" destOrd="0" presId="urn:microsoft.com/office/officeart/2005/8/layout/vProcess5"/>
    <dgm:cxn modelId="{0AB6BDE9-CB6E-4225-A972-81B56A464AC7}" srcId="{105CB487-1F17-4119-971F-F18579B0D022}" destId="{FE34C671-9631-40F1-8B7F-80FB99FAE76B}" srcOrd="0" destOrd="0" parTransId="{98F136F5-2EFD-403D-AA40-5CD9BD6CFDFE}" sibTransId="{1F18271F-3290-4BCA-832D-82D16ADAFDA8}"/>
    <dgm:cxn modelId="{E381B1F6-2826-4BE3-A49C-A78E10B5948B}" type="presOf" srcId="{FE34C671-9631-40F1-8B7F-80FB99FAE76B}" destId="{58AACB4A-4959-4E3E-820D-22ECED3A4576}" srcOrd="0" destOrd="0" presId="urn:microsoft.com/office/officeart/2005/8/layout/vProcess5"/>
    <dgm:cxn modelId="{94E19EFA-C6E4-4C20-8569-4DDDFA9AD15F}" type="presOf" srcId="{105CB487-1F17-4119-971F-F18579B0D022}" destId="{B053955D-22F1-46AF-8437-44295D14E621}" srcOrd="0" destOrd="0" presId="urn:microsoft.com/office/officeart/2005/8/layout/vProcess5"/>
    <dgm:cxn modelId="{3BD98200-634D-45A0-A25C-0756ED800B17}" type="presParOf" srcId="{B053955D-22F1-46AF-8437-44295D14E621}" destId="{2303C61F-4F5C-4B5B-B73D-FCF22D977054}" srcOrd="0" destOrd="0" presId="urn:microsoft.com/office/officeart/2005/8/layout/vProcess5"/>
    <dgm:cxn modelId="{A8532E79-731E-408E-BF0F-BA6E03D9086C}" type="presParOf" srcId="{B053955D-22F1-46AF-8437-44295D14E621}" destId="{58AACB4A-4959-4E3E-820D-22ECED3A4576}" srcOrd="1" destOrd="0" presId="urn:microsoft.com/office/officeart/2005/8/layout/vProcess5"/>
    <dgm:cxn modelId="{951D79CA-F379-4548-AE1E-FEEFDB8B9C05}" type="presParOf" srcId="{B053955D-22F1-46AF-8437-44295D14E621}" destId="{F45A4FF9-EE77-44A6-957A-A14B139B0D16}" srcOrd="2" destOrd="0" presId="urn:microsoft.com/office/officeart/2005/8/layout/vProcess5"/>
    <dgm:cxn modelId="{923161DB-2984-42FA-AE8B-E4924DF8DF56}" type="presParOf" srcId="{B053955D-22F1-46AF-8437-44295D14E621}" destId="{FD9A9F6A-1DEB-4664-BD62-5046F2DC22A6}" srcOrd="3" destOrd="0" presId="urn:microsoft.com/office/officeart/2005/8/layout/vProcess5"/>
    <dgm:cxn modelId="{CA4EDBF7-D027-4E78-87AA-78EEA3337C6C}" type="presParOf" srcId="{B053955D-22F1-46AF-8437-44295D14E621}" destId="{2471DDB3-1C50-499D-A3C5-C4FC112B7CB7}" srcOrd="4" destOrd="0" presId="urn:microsoft.com/office/officeart/2005/8/layout/vProcess5"/>
    <dgm:cxn modelId="{E584E43D-9F1E-4C31-825B-A7EDFE01D0A7}" type="presParOf" srcId="{B053955D-22F1-46AF-8437-44295D14E621}" destId="{A8529AC1-E852-49DA-802D-AA7037A85159}" srcOrd="5" destOrd="0" presId="urn:microsoft.com/office/officeart/2005/8/layout/vProcess5"/>
    <dgm:cxn modelId="{E5AEFAED-E47C-4444-A658-76E4875D3A6A}" type="presParOf" srcId="{B053955D-22F1-46AF-8437-44295D14E621}" destId="{9B53CAAD-3E5D-41D8-AF2B-DB7BA2423878}" srcOrd="6" destOrd="0" presId="urn:microsoft.com/office/officeart/2005/8/layout/vProcess5"/>
    <dgm:cxn modelId="{B853D591-9605-4D94-9E03-AAE6389B3958}" type="presParOf" srcId="{B053955D-22F1-46AF-8437-44295D14E621}" destId="{85DB3AA6-190B-45F9-81FD-CEA5C7C9B41E}" srcOrd="7" destOrd="0" presId="urn:microsoft.com/office/officeart/2005/8/layout/vProcess5"/>
    <dgm:cxn modelId="{1C0FE3A0-8DBE-47E1-B93C-885EAFC2104C}" type="presParOf" srcId="{B053955D-22F1-46AF-8437-44295D14E621}" destId="{60598581-F64D-419C-BE4B-DEE0DDE18F2A}" srcOrd="8" destOrd="0" presId="urn:microsoft.com/office/officeart/2005/8/layout/vProcess5"/>
    <dgm:cxn modelId="{CF550BD7-D810-4CE6-AAE1-68CC1C27595F}" type="presParOf" srcId="{B053955D-22F1-46AF-8437-44295D14E621}" destId="{854FD4B8-DB7D-4BDA-B132-7077C45955BD}" srcOrd="9" destOrd="0" presId="urn:microsoft.com/office/officeart/2005/8/layout/vProcess5"/>
    <dgm:cxn modelId="{A146F33C-B720-4935-95CB-A1B19E5161F0}" type="presParOf" srcId="{B053955D-22F1-46AF-8437-44295D14E621}" destId="{5E7E3DFE-3E0D-4839-B024-E768EEE0302C}" srcOrd="10" destOrd="0" presId="urn:microsoft.com/office/officeart/2005/8/layout/vProcess5"/>
    <dgm:cxn modelId="{29C0E108-B172-4257-95C4-FB6A166CF45E}" type="presParOf" srcId="{B053955D-22F1-46AF-8437-44295D14E621}" destId="{DAF5E2A9-01BD-4A51-B80B-4E29F4CBF8AA}" srcOrd="11" destOrd="0" presId="urn:microsoft.com/office/officeart/2005/8/layout/vProcess5"/>
    <dgm:cxn modelId="{558A5978-D22B-4378-988B-A1581BAE8315}" type="presParOf" srcId="{B053955D-22F1-46AF-8437-44295D14E621}" destId="{34A5D347-4271-4BA4-822D-ED829F36B496}" srcOrd="12" destOrd="0" presId="urn:microsoft.com/office/officeart/2005/8/layout/vProcess5"/>
    <dgm:cxn modelId="{15DD3178-CD56-4B08-8D40-F6F48D29C611}" type="presParOf" srcId="{B053955D-22F1-46AF-8437-44295D14E621}" destId="{ED7C02BC-D4CC-4678-B078-D0EBCC48A4E1}" srcOrd="13" destOrd="0" presId="urn:microsoft.com/office/officeart/2005/8/layout/vProcess5"/>
    <dgm:cxn modelId="{0303A524-FC39-4E6D-A0F6-94AF7F1387F7}" type="presParOf" srcId="{B053955D-22F1-46AF-8437-44295D14E621}" destId="{AFF7A42A-59C9-4092-A9F3-FC357919CEB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ACB4A-4959-4E3E-820D-22ECED3A4576}">
      <dsp:nvSpPr>
        <dsp:cNvPr id="0" name=""/>
        <dsp:cNvSpPr/>
      </dsp:nvSpPr>
      <dsp:spPr>
        <a:xfrm>
          <a:off x="0" y="0"/>
          <a:ext cx="5695612" cy="10012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>
              <a:solidFill>
                <a:schemeClr val="tx1"/>
              </a:solidFill>
            </a:rPr>
            <a:t>Što su hormoni?</a:t>
          </a:r>
        </a:p>
      </dsp:txBody>
      <dsp:txXfrm>
        <a:off x="29326" y="29326"/>
        <a:ext cx="4498017" cy="942616"/>
      </dsp:txXfrm>
    </dsp:sp>
    <dsp:sp modelId="{F45A4FF9-EE77-44A6-957A-A14B139B0D16}">
      <dsp:nvSpPr>
        <dsp:cNvPr id="0" name=""/>
        <dsp:cNvSpPr/>
      </dsp:nvSpPr>
      <dsp:spPr>
        <a:xfrm>
          <a:off x="425321" y="1140333"/>
          <a:ext cx="5695612" cy="1001268"/>
        </a:xfrm>
        <a:prstGeom prst="roundRect">
          <a:avLst>
            <a:gd name="adj" fmla="val 1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Navedi razliku između žlijezda s vanjskim i žlijezda unutarnjim izlučivanjem.</a:t>
          </a:r>
        </a:p>
      </dsp:txBody>
      <dsp:txXfrm>
        <a:off x="454647" y="1169659"/>
        <a:ext cx="4560814" cy="942616"/>
      </dsp:txXfrm>
    </dsp:sp>
    <dsp:sp modelId="{FD9A9F6A-1DEB-4664-BD62-5046F2DC22A6}">
      <dsp:nvSpPr>
        <dsp:cNvPr id="0" name=""/>
        <dsp:cNvSpPr/>
      </dsp:nvSpPr>
      <dsp:spPr>
        <a:xfrm>
          <a:off x="850643" y="2280666"/>
          <a:ext cx="5695612" cy="1001268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Nabroji endokrine žlijezde u tijelu čovjeka. </a:t>
          </a:r>
        </a:p>
      </dsp:txBody>
      <dsp:txXfrm>
        <a:off x="879969" y="2309992"/>
        <a:ext cx="4560814" cy="942616"/>
      </dsp:txXfrm>
    </dsp:sp>
    <dsp:sp modelId="{2471DDB3-1C50-499D-A3C5-C4FC112B7CB7}">
      <dsp:nvSpPr>
        <dsp:cNvPr id="0" name=""/>
        <dsp:cNvSpPr/>
      </dsp:nvSpPr>
      <dsp:spPr>
        <a:xfrm>
          <a:off x="1275965" y="3420999"/>
          <a:ext cx="5695612" cy="1001268"/>
        </a:xfrm>
        <a:prstGeom prst="roundRect">
          <a:avLst>
            <a:gd name="adj" fmla="val 1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Na primjeru opiši bolest koja se javlja kao posljedica prevelikog ili premalog lučenja pojedinih hormona. </a:t>
          </a:r>
        </a:p>
      </dsp:txBody>
      <dsp:txXfrm>
        <a:off x="1305291" y="3450325"/>
        <a:ext cx="4560814" cy="942616"/>
      </dsp:txXfrm>
    </dsp:sp>
    <dsp:sp modelId="{A8529AC1-E852-49DA-802D-AA7037A85159}">
      <dsp:nvSpPr>
        <dsp:cNvPr id="0" name=""/>
        <dsp:cNvSpPr/>
      </dsp:nvSpPr>
      <dsp:spPr>
        <a:xfrm>
          <a:off x="1676396" y="4561332"/>
          <a:ext cx="5695612" cy="1001268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Koja je uloga etilena u biljaka?</a:t>
          </a:r>
        </a:p>
      </dsp:txBody>
      <dsp:txXfrm>
        <a:off x="1705722" y="4590658"/>
        <a:ext cx="4560814" cy="942616"/>
      </dsp:txXfrm>
    </dsp:sp>
    <dsp:sp modelId="{9B53CAAD-3E5D-41D8-AF2B-DB7BA2423878}">
      <dsp:nvSpPr>
        <dsp:cNvPr id="0" name=""/>
        <dsp:cNvSpPr/>
      </dsp:nvSpPr>
      <dsp:spPr>
        <a:xfrm>
          <a:off x="5044788" y="731481"/>
          <a:ext cx="650824" cy="65082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900" kern="1200"/>
        </a:p>
      </dsp:txBody>
      <dsp:txXfrm>
        <a:off x="5191223" y="731481"/>
        <a:ext cx="357954" cy="489745"/>
      </dsp:txXfrm>
    </dsp:sp>
    <dsp:sp modelId="{85DB3AA6-190B-45F9-81FD-CEA5C7C9B41E}">
      <dsp:nvSpPr>
        <dsp:cNvPr id="0" name=""/>
        <dsp:cNvSpPr/>
      </dsp:nvSpPr>
      <dsp:spPr>
        <a:xfrm>
          <a:off x="5470109" y="1871814"/>
          <a:ext cx="650824" cy="65082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676380"/>
            <a:satOff val="33333"/>
            <a:lumOff val="593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676380"/>
              <a:satOff val="33333"/>
              <a:lumOff val="5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900" kern="1200"/>
        </a:p>
      </dsp:txBody>
      <dsp:txXfrm>
        <a:off x="5616544" y="1871814"/>
        <a:ext cx="357954" cy="489745"/>
      </dsp:txXfrm>
    </dsp:sp>
    <dsp:sp modelId="{60598581-F64D-419C-BE4B-DEE0DDE18F2A}">
      <dsp:nvSpPr>
        <dsp:cNvPr id="0" name=""/>
        <dsp:cNvSpPr/>
      </dsp:nvSpPr>
      <dsp:spPr>
        <a:xfrm>
          <a:off x="5895431" y="2995460"/>
          <a:ext cx="650824" cy="65082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352761"/>
            <a:satOff val="66667"/>
            <a:lumOff val="1186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352761"/>
              <a:satOff val="66667"/>
              <a:lumOff val="11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900" kern="1200"/>
        </a:p>
      </dsp:txBody>
      <dsp:txXfrm>
        <a:off x="6041866" y="2995460"/>
        <a:ext cx="357954" cy="489745"/>
      </dsp:txXfrm>
    </dsp:sp>
    <dsp:sp modelId="{854FD4B8-DB7D-4BDA-B132-7077C45955BD}">
      <dsp:nvSpPr>
        <dsp:cNvPr id="0" name=""/>
        <dsp:cNvSpPr/>
      </dsp:nvSpPr>
      <dsp:spPr>
        <a:xfrm>
          <a:off x="6320753" y="4146918"/>
          <a:ext cx="650824" cy="65082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900" kern="1200"/>
        </a:p>
      </dsp:txBody>
      <dsp:txXfrm>
        <a:off x="6467188" y="4146918"/>
        <a:ext cx="357954" cy="489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29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777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31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789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564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783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2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762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78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701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5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8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BF71CAAD-33C2-4278-ACA0-72C40AA88B01}"/>
              </a:ext>
            </a:extLst>
          </p:cNvPr>
          <p:cNvSpPr txBox="1"/>
          <p:nvPr/>
        </p:nvSpPr>
        <p:spPr>
          <a:xfrm>
            <a:off x="2667000" y="54102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Endokrini sustav i hormoni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0E1FDBD-067C-43AB-A51B-F859811F49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24580"/>
            <a:ext cx="6305550" cy="4203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4472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E12B2288-2572-45C9-B909-65001854DD1D}"/>
              </a:ext>
            </a:extLst>
          </p:cNvPr>
          <p:cNvSpPr txBox="1"/>
          <p:nvPr/>
        </p:nvSpPr>
        <p:spPr>
          <a:xfrm>
            <a:off x="2362200" y="5334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Endokrini sustav i hormoni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4FBF6055-33B5-49C0-A890-45F470309BFF}"/>
              </a:ext>
            </a:extLst>
          </p:cNvPr>
          <p:cNvSpPr txBox="1"/>
          <p:nvPr/>
        </p:nvSpPr>
        <p:spPr>
          <a:xfrm>
            <a:off x="762000" y="985612"/>
            <a:ext cx="8001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usko surađuje s </a:t>
            </a:r>
            <a:r>
              <a:rPr lang="hr-HR" b="1" dirty="0"/>
              <a:t>živčanim sustavom</a:t>
            </a:r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djeluje </a:t>
            </a:r>
            <a:r>
              <a:rPr lang="hr-HR" b="1" dirty="0"/>
              <a:t>sporijim reakcijama pomoću HORMONA</a:t>
            </a:r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regulira procese </a:t>
            </a:r>
            <a:r>
              <a:rPr lang="hr-HR" dirty="0"/>
              <a:t>u tijelu (npr. rast i razvoj)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endokrine žlijezde</a:t>
            </a:r>
            <a:r>
              <a:rPr lang="hr-HR" dirty="0"/>
              <a:t>-izlučuju tvari u </a:t>
            </a:r>
            <a:r>
              <a:rPr lang="hr-HR" b="1" dirty="0"/>
              <a:t>krv</a:t>
            </a:r>
          </a:p>
          <a:p>
            <a:endParaRPr lang="hr-HR" dirty="0"/>
          </a:p>
          <a:p>
            <a:r>
              <a:rPr lang="hr-HR" b="1" dirty="0"/>
              <a:t>1. HIPOFIZA- </a:t>
            </a:r>
            <a:r>
              <a:rPr lang="hr-HR" dirty="0"/>
              <a:t>hormon rasta: divovski rast, patuljasti rast</a:t>
            </a:r>
          </a:p>
          <a:p>
            <a:r>
              <a:rPr lang="hr-HR" b="1" dirty="0"/>
              <a:t>2. ŠTITNA ŽLIJEZDA- </a:t>
            </a:r>
            <a:r>
              <a:rPr lang="hr-HR" dirty="0"/>
              <a:t>regulira metabolizam GUŠAVOST</a:t>
            </a:r>
          </a:p>
          <a:p>
            <a:r>
              <a:rPr lang="hr-HR" b="1" dirty="0"/>
              <a:t>3. NADBUBREŽNE ŽLIJEZDE- </a:t>
            </a:r>
            <a:r>
              <a:rPr lang="hr-HR" dirty="0"/>
              <a:t>adrenalin</a:t>
            </a:r>
          </a:p>
          <a:p>
            <a:r>
              <a:rPr lang="hr-HR" b="1" dirty="0"/>
              <a:t>4. GUŠTERAČA- </a:t>
            </a:r>
            <a:r>
              <a:rPr lang="hr-HR" dirty="0"/>
              <a:t>inzulin i </a:t>
            </a:r>
            <a:r>
              <a:rPr lang="hr-HR" dirty="0" err="1"/>
              <a:t>glikukagon</a:t>
            </a:r>
            <a:r>
              <a:rPr lang="hr-HR" dirty="0"/>
              <a:t> /</a:t>
            </a:r>
            <a:r>
              <a:rPr lang="hr-HR" b="1" dirty="0"/>
              <a:t>ŠEĆERNA BOLEST (DIJABETES)-</a:t>
            </a:r>
            <a:r>
              <a:rPr lang="hr-HR" dirty="0"/>
              <a:t>tipa 1, tipa 2</a:t>
            </a:r>
          </a:p>
          <a:p>
            <a:r>
              <a:rPr lang="hr-HR" b="1" dirty="0"/>
              <a:t>5. SPOLNE ŽLIJEZDE-dvojaka uloga: </a:t>
            </a:r>
            <a:r>
              <a:rPr lang="hr-HR" dirty="0"/>
              <a:t>proizvodnja </a:t>
            </a:r>
            <a:r>
              <a:rPr lang="hr-HR" b="1" dirty="0"/>
              <a:t>spolnih stanica </a:t>
            </a:r>
            <a:r>
              <a:rPr lang="hr-HR" dirty="0"/>
              <a:t>i lučenje </a:t>
            </a:r>
            <a:r>
              <a:rPr lang="hr-HR" b="1" dirty="0"/>
              <a:t>spolnih hormona</a:t>
            </a:r>
          </a:p>
          <a:p>
            <a:endParaRPr lang="hr-HR" b="1" dirty="0"/>
          </a:p>
          <a:p>
            <a:r>
              <a:rPr lang="hr-HR" b="1" dirty="0"/>
              <a:t>ULOGA HORMONA U ŽIVOTINJA: </a:t>
            </a:r>
            <a:r>
              <a:rPr lang="hr-HR" dirty="0"/>
              <a:t>rast i razvoj, razmnožavanje, spolna obilježja mužjaka i ženke, preobrazba</a:t>
            </a:r>
          </a:p>
          <a:p>
            <a:endParaRPr lang="hr-HR" b="1" dirty="0"/>
          </a:p>
          <a:p>
            <a:r>
              <a:rPr lang="hr-HR" b="1" dirty="0"/>
              <a:t>BILJKE- </a:t>
            </a:r>
            <a:r>
              <a:rPr lang="hr-HR" dirty="0"/>
              <a:t>HORMON </a:t>
            </a:r>
            <a:r>
              <a:rPr lang="hr-HR" b="1" dirty="0"/>
              <a:t>ETILEN: </a:t>
            </a:r>
            <a:r>
              <a:rPr lang="hr-HR" dirty="0"/>
              <a:t>rast i razvoj, starenje različitih dijelova biljaka ili cijelog organizma, opadanje lišća</a:t>
            </a:r>
          </a:p>
          <a:p>
            <a:endParaRPr lang="hr-H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b="1" dirty="0"/>
          </a:p>
          <a:p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CE663110-B0FF-40B3-AEC1-EF3BD6113078}"/>
              </a:ext>
            </a:extLst>
          </p:cNvPr>
          <p:cNvSpPr txBox="1"/>
          <p:nvPr/>
        </p:nvSpPr>
        <p:spPr>
          <a:xfrm>
            <a:off x="457200" y="533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Zapiši!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DE7C0B1-5E34-4D1F-8437-233AC1D8C6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95400"/>
            <a:ext cx="27432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74307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55A7F08B-3271-4DC9-936A-C2F5DE4CA3A9}"/>
              </a:ext>
            </a:extLst>
          </p:cNvPr>
          <p:cNvSpPr txBox="1"/>
          <p:nvPr/>
        </p:nvSpPr>
        <p:spPr>
          <a:xfrm>
            <a:off x="7239000" y="2057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Ponavljanje!</a:t>
            </a:r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95CCE59A-F5CB-40C2-B446-3E7FD8C0C5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0462838"/>
              </p:ext>
            </p:extLst>
          </p:nvPr>
        </p:nvGraphicFramePr>
        <p:xfrm>
          <a:off x="381000" y="533400"/>
          <a:ext cx="7396899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E7C1B15F-088B-49B8-AF80-7EF7157029C2}"/>
              </a:ext>
            </a:extLst>
          </p:cNvPr>
          <p:cNvSpPr/>
          <p:nvPr/>
        </p:nvSpPr>
        <p:spPr>
          <a:xfrm>
            <a:off x="381000" y="533400"/>
            <a:ext cx="5715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84613DBF-7CE5-4F57-A650-20E2D1EC43E8}"/>
              </a:ext>
            </a:extLst>
          </p:cNvPr>
          <p:cNvSpPr/>
          <p:nvPr/>
        </p:nvSpPr>
        <p:spPr>
          <a:xfrm>
            <a:off x="838200" y="1663785"/>
            <a:ext cx="5715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07098461-CFCD-47A3-B686-AC6D1412475E}"/>
              </a:ext>
            </a:extLst>
          </p:cNvPr>
          <p:cNvSpPr/>
          <p:nvPr/>
        </p:nvSpPr>
        <p:spPr>
          <a:xfrm>
            <a:off x="1221949" y="2818453"/>
            <a:ext cx="5715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EAFF8974-52B7-42C0-9CE7-4AA9A82A836F}"/>
              </a:ext>
            </a:extLst>
          </p:cNvPr>
          <p:cNvSpPr/>
          <p:nvPr/>
        </p:nvSpPr>
        <p:spPr>
          <a:xfrm>
            <a:off x="1676400" y="3950732"/>
            <a:ext cx="5715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8C3BF152-4D7D-43E2-85B5-90D7D2DDDB72}"/>
              </a:ext>
            </a:extLst>
          </p:cNvPr>
          <p:cNvSpPr/>
          <p:nvPr/>
        </p:nvSpPr>
        <p:spPr>
          <a:xfrm>
            <a:off x="2062899" y="5093616"/>
            <a:ext cx="5715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684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754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7D7C951E-1DB7-4476-8933-7C5563BC91CF}"/>
              </a:ext>
            </a:extLst>
          </p:cNvPr>
          <p:cNvSpPr txBox="1"/>
          <p:nvPr/>
        </p:nvSpPr>
        <p:spPr>
          <a:xfrm>
            <a:off x="2315852" y="6858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Što su hormoni i kako djeluju?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C78357C-3F4E-45AC-BAFC-BC00ED208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295399"/>
            <a:ext cx="2362200" cy="4451381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EF8E9F7C-46B6-4F02-91D5-5F19A2EB2D00}"/>
              </a:ext>
            </a:extLst>
          </p:cNvPr>
          <p:cNvSpPr txBox="1"/>
          <p:nvPr/>
        </p:nvSpPr>
        <p:spPr>
          <a:xfrm>
            <a:off x="990600" y="1843236"/>
            <a:ext cx="4724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ENDOKRINI SUSTAV</a:t>
            </a:r>
          </a:p>
          <a:p>
            <a:endParaRPr lang="hr-H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usko surađuje s </a:t>
            </a:r>
            <a:r>
              <a:rPr lang="hr-HR" b="1" dirty="0"/>
              <a:t>živčanim sustavom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djeluje </a:t>
            </a:r>
            <a:r>
              <a:rPr lang="hr-HR" b="1" dirty="0"/>
              <a:t>sporijim reakcijama </a:t>
            </a:r>
            <a:r>
              <a:rPr lang="hr-HR" dirty="0"/>
              <a:t>s pomoću kemijskih tvari- </a:t>
            </a:r>
            <a:r>
              <a:rPr lang="hr-HR" b="1" dirty="0"/>
              <a:t>HORMONA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regulira procese </a:t>
            </a:r>
            <a:r>
              <a:rPr lang="hr-HR" dirty="0"/>
              <a:t>u tijelu (npr. rast i razvoj)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endokrine žlijezde</a:t>
            </a:r>
            <a:r>
              <a:rPr lang="hr-HR" dirty="0"/>
              <a:t>-izlučuju tvari u </a:t>
            </a:r>
            <a:r>
              <a:rPr lang="hr-HR" b="1" dirty="0"/>
              <a:t>krv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hormoni djeluju na određene-</a:t>
            </a:r>
            <a:r>
              <a:rPr lang="hr-HR" b="1" dirty="0"/>
              <a:t>ciljne stanice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51347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1A05735A-D29E-4D65-AA01-3EF3298FDF5C}"/>
              </a:ext>
            </a:extLst>
          </p:cNvPr>
          <p:cNvSpPr txBox="1"/>
          <p:nvPr/>
        </p:nvSpPr>
        <p:spPr>
          <a:xfrm>
            <a:off x="2315852" y="6858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Endokrini sustav i hormoni čovjeka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63518A55-C8C7-4B69-B939-F571ACB4E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47800"/>
            <a:ext cx="6539718" cy="447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44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1A05735A-D29E-4D65-AA01-3EF3298FDF5C}"/>
              </a:ext>
            </a:extLst>
          </p:cNvPr>
          <p:cNvSpPr txBox="1"/>
          <p:nvPr/>
        </p:nvSpPr>
        <p:spPr>
          <a:xfrm>
            <a:off x="2315852" y="6858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Endokrini sustav i hormoni čovjeka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08FBA9B0-227F-4534-9903-D3754739D739}"/>
              </a:ext>
            </a:extLst>
          </p:cNvPr>
          <p:cNvSpPr txBox="1"/>
          <p:nvPr/>
        </p:nvSpPr>
        <p:spPr>
          <a:xfrm>
            <a:off x="990600" y="1664523"/>
            <a:ext cx="434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r-HR" b="1" dirty="0"/>
              <a:t>HIPOFIZA</a:t>
            </a:r>
          </a:p>
          <a:p>
            <a:endParaRPr lang="hr-H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povezuje</a:t>
            </a:r>
            <a:r>
              <a:rPr lang="hr-HR" dirty="0"/>
              <a:t> živčani i hormonski sustav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veličine </a:t>
            </a:r>
            <a:r>
              <a:rPr lang="hr-HR" b="1" dirty="0"/>
              <a:t>zrna graška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smještaj: </a:t>
            </a:r>
            <a:r>
              <a:rPr lang="hr-HR" b="1" dirty="0"/>
              <a:t>donja strana mozga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uloga: upravljanje </a:t>
            </a:r>
            <a:r>
              <a:rPr lang="hr-HR" b="1" dirty="0"/>
              <a:t>radom drugih </a:t>
            </a:r>
            <a:r>
              <a:rPr lang="hr-HR" dirty="0"/>
              <a:t>žlijezda i </a:t>
            </a:r>
            <a:r>
              <a:rPr lang="hr-HR" b="1" dirty="0"/>
              <a:t>proizvodnja hormona</a:t>
            </a:r>
          </a:p>
          <a:p>
            <a:endParaRPr lang="hr-HR" b="1" dirty="0"/>
          </a:p>
          <a:p>
            <a:pPr marL="342900" indent="-342900">
              <a:buAutoNum type="alphaLcParenR"/>
            </a:pPr>
            <a:r>
              <a:rPr lang="hr-HR" b="1" dirty="0"/>
              <a:t>hormon rasta:</a:t>
            </a:r>
          </a:p>
          <a:p>
            <a:pPr marL="285750" indent="-285750">
              <a:buFontTx/>
              <a:buChar char="-"/>
            </a:pPr>
            <a:r>
              <a:rPr lang="hr-HR" b="1" dirty="0"/>
              <a:t>divovski rast </a:t>
            </a:r>
            <a:r>
              <a:rPr lang="hr-HR" dirty="0"/>
              <a:t>(gigantski)-nastaje zbog viška hormona, tumora, poremećaja rada hipofize</a:t>
            </a:r>
          </a:p>
          <a:p>
            <a:pPr marL="285750" indent="-285750">
              <a:buFontTx/>
              <a:buChar char="-"/>
            </a:pPr>
            <a:r>
              <a:rPr lang="hr-HR" b="1" dirty="0"/>
              <a:t>patuljasti rast</a:t>
            </a:r>
          </a:p>
          <a:p>
            <a:pPr marL="285750" indent="-285750">
              <a:buFontTx/>
              <a:buChar char="-"/>
            </a:pPr>
            <a:endParaRPr lang="hr-HR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1E7E13B-8F49-49D7-8F10-4AC0378B2F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8388">
            <a:off x="5486400" y="1443841"/>
            <a:ext cx="2793318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52023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1A05735A-D29E-4D65-AA01-3EF3298FDF5C}"/>
              </a:ext>
            </a:extLst>
          </p:cNvPr>
          <p:cNvSpPr txBox="1"/>
          <p:nvPr/>
        </p:nvSpPr>
        <p:spPr>
          <a:xfrm>
            <a:off x="2133600" y="454967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Endokrini sustav i hormoni čovjeka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08FBA9B0-227F-4534-9903-D3754739D739}"/>
              </a:ext>
            </a:extLst>
          </p:cNvPr>
          <p:cNvSpPr txBox="1"/>
          <p:nvPr/>
        </p:nvSpPr>
        <p:spPr>
          <a:xfrm>
            <a:off x="479981" y="1219200"/>
            <a:ext cx="426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2. </a:t>
            </a:r>
            <a:r>
              <a:rPr lang="hr-HR" b="1" dirty="0"/>
              <a:t>ŠTITNA ŽLIJEZDA</a:t>
            </a:r>
          </a:p>
          <a:p>
            <a:endParaRPr lang="hr-H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smještaj: </a:t>
            </a:r>
            <a:r>
              <a:rPr lang="hr-HR" b="1" dirty="0"/>
              <a:t>prednja strana dušnika</a:t>
            </a:r>
            <a:r>
              <a:rPr lang="hr-HR" dirty="0"/>
              <a:t>, na vratu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izgled: </a:t>
            </a:r>
            <a:r>
              <a:rPr lang="hr-HR" b="1" dirty="0"/>
              <a:t>leptir-kravata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uloga: </a:t>
            </a:r>
            <a:r>
              <a:rPr lang="hr-HR" b="1" dirty="0"/>
              <a:t>regulira metabolizam </a:t>
            </a:r>
            <a:r>
              <a:rPr lang="hr-HR" dirty="0"/>
              <a:t>(izmjenu tvari), opći </a:t>
            </a:r>
            <a:r>
              <a:rPr lang="hr-HR" b="1" dirty="0"/>
              <a:t>tjelesni razvoj</a:t>
            </a:r>
            <a:r>
              <a:rPr lang="hr-HR" dirty="0"/>
              <a:t>, razvoj </a:t>
            </a:r>
            <a:r>
              <a:rPr lang="hr-HR" b="1" dirty="0"/>
              <a:t>mozga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GUŠAVOST- nedostatak joda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5EC78B68-93A2-400A-88FF-012D61A80AF5}"/>
              </a:ext>
            </a:extLst>
          </p:cNvPr>
          <p:cNvSpPr txBox="1"/>
          <p:nvPr/>
        </p:nvSpPr>
        <p:spPr>
          <a:xfrm>
            <a:off x="4876800" y="3461052"/>
            <a:ext cx="40978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3. </a:t>
            </a:r>
            <a:r>
              <a:rPr lang="hr-HR" b="1" dirty="0"/>
              <a:t>NADBUBREŽNE ŽLIJEZDE</a:t>
            </a:r>
          </a:p>
          <a:p>
            <a:endParaRPr lang="hr-H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smještaj: vršni dio bubrega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ADRENALIN-</a:t>
            </a:r>
            <a:r>
              <a:rPr lang="hr-HR" dirty="0"/>
              <a:t>oslobađa se u slučaju opasnosti ili intenzivne aktivnosti: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/>
              <a:t>rast krvnog tlaka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/>
              <a:t>ubrzani rad srca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/>
              <a:t>brže kolanje krvi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/>
              <a:t>bolja opskrba kisikom i rad mozga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/>
          </a:p>
          <a:p>
            <a:endParaRPr lang="hr-HR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097EF6AA-2E66-4D52-9537-5DCE464B95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553448"/>
            <a:ext cx="3462486" cy="2308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180F8B1-6564-4D08-89B1-821EA0F853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987311"/>
            <a:ext cx="3810000" cy="2540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4012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5EC78B68-93A2-400A-88FF-012D61A80AF5}"/>
              </a:ext>
            </a:extLst>
          </p:cNvPr>
          <p:cNvSpPr txBox="1"/>
          <p:nvPr/>
        </p:nvSpPr>
        <p:spPr>
          <a:xfrm>
            <a:off x="381000" y="1016523"/>
            <a:ext cx="49530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b="1" dirty="0"/>
              <a:t>4. GUŠTERAČA</a:t>
            </a:r>
          </a:p>
          <a:p>
            <a:endParaRPr lang="hr-H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dvojaka uloga </a:t>
            </a:r>
            <a:r>
              <a:rPr lang="hr-HR" dirty="0"/>
              <a:t>(žlijezda s vanjskim i unutarnjim izlučivanjem) </a:t>
            </a:r>
            <a:r>
              <a:rPr lang="hr-HR" b="1" dirty="0"/>
              <a:t>-</a:t>
            </a:r>
            <a:r>
              <a:rPr lang="hr-HR" dirty="0"/>
              <a:t>izlučuje </a:t>
            </a:r>
            <a:r>
              <a:rPr lang="hr-HR" b="1" dirty="0"/>
              <a:t>probavne enzime  </a:t>
            </a:r>
            <a:r>
              <a:rPr lang="hr-HR" dirty="0"/>
              <a:t>i hormone </a:t>
            </a:r>
            <a:r>
              <a:rPr lang="hr-HR" b="1" dirty="0"/>
              <a:t>INZULIN i GLUKAGON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/>
          </a:p>
          <a:p>
            <a:r>
              <a:rPr lang="hr-HR" b="1" dirty="0"/>
              <a:t>INZULIN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smanjuje razinu </a:t>
            </a:r>
            <a:r>
              <a:rPr lang="hr-HR" dirty="0"/>
              <a:t>šećera u krvi</a:t>
            </a:r>
          </a:p>
          <a:p>
            <a:endParaRPr lang="hr-HR" dirty="0"/>
          </a:p>
          <a:p>
            <a:r>
              <a:rPr lang="hr-HR" b="1" dirty="0"/>
              <a:t>ŠEĆERNA BOLEST (DIJABETES)- </a:t>
            </a:r>
            <a:r>
              <a:rPr lang="hr-HR" dirty="0"/>
              <a:t>„tihi ubojica”</a:t>
            </a:r>
          </a:p>
          <a:p>
            <a:pPr marL="285750" indent="-285750">
              <a:buFontTx/>
              <a:buChar char="-"/>
            </a:pPr>
            <a:r>
              <a:rPr lang="hr-HR" b="1" dirty="0"/>
              <a:t>oštećuje</a:t>
            </a:r>
            <a:r>
              <a:rPr lang="hr-HR" dirty="0"/>
              <a:t> krvne žile, vid, bubrege, živčani sustav</a:t>
            </a:r>
          </a:p>
          <a:p>
            <a:endParaRPr lang="hr-HR" dirty="0"/>
          </a:p>
          <a:p>
            <a:r>
              <a:rPr lang="hr-HR" b="1" dirty="0"/>
              <a:t>a) tipa 1</a:t>
            </a:r>
            <a:r>
              <a:rPr lang="hr-HR" dirty="0"/>
              <a:t>-uzrok </a:t>
            </a:r>
            <a:r>
              <a:rPr lang="hr-HR" b="1" dirty="0"/>
              <a:t>oštećenje gušterače</a:t>
            </a:r>
            <a:r>
              <a:rPr lang="hr-HR" dirty="0"/>
              <a:t>, trajno primanje hormonske terapije</a:t>
            </a:r>
          </a:p>
          <a:p>
            <a:endParaRPr lang="hr-HR" dirty="0"/>
          </a:p>
          <a:p>
            <a:r>
              <a:rPr lang="hr-HR" b="1" dirty="0"/>
              <a:t>b) tipa 2</a:t>
            </a:r>
            <a:r>
              <a:rPr lang="hr-HR" dirty="0"/>
              <a:t>- ciljane stanice gušterače nisu u mogućnosti koristiti se inzulinom (potrebna je pravilna prehrana, više kretanja, liječenje lijekovima)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6CCA0BAA-47C7-4E94-8143-C0A3A99B9C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016523"/>
            <a:ext cx="3945118" cy="5574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1A05735A-D29E-4D65-AA01-3EF3298FDF5C}"/>
              </a:ext>
            </a:extLst>
          </p:cNvPr>
          <p:cNvSpPr txBox="1"/>
          <p:nvPr/>
        </p:nvSpPr>
        <p:spPr>
          <a:xfrm>
            <a:off x="2209800" y="5334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Endokrini sustav i hormoni čovjeka</a:t>
            </a:r>
          </a:p>
        </p:txBody>
      </p:sp>
    </p:spTree>
    <p:extLst>
      <p:ext uri="{BB962C8B-B14F-4D97-AF65-F5344CB8AC3E}">
        <p14:creationId xmlns:p14="http://schemas.microsoft.com/office/powerpoint/2010/main" val="2641243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F74A6512-4F22-439C-93FF-5D7C1F5D8208}"/>
              </a:ext>
            </a:extLst>
          </p:cNvPr>
          <p:cNvSpPr txBox="1"/>
          <p:nvPr/>
        </p:nvSpPr>
        <p:spPr>
          <a:xfrm>
            <a:off x="2209800" y="5334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Endokrini sustav i hormoni čovjeka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0708C186-6937-45CC-A9C9-0A9AE5CD2366}"/>
              </a:ext>
            </a:extLst>
          </p:cNvPr>
          <p:cNvSpPr txBox="1"/>
          <p:nvPr/>
        </p:nvSpPr>
        <p:spPr>
          <a:xfrm>
            <a:off x="457200" y="1295400"/>
            <a:ext cx="8305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5. SPOLNE ŽLIJEZDE</a:t>
            </a:r>
          </a:p>
          <a:p>
            <a:endParaRPr lang="hr-H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dvojaka uloga</a:t>
            </a:r>
            <a:r>
              <a:rPr lang="hr-HR" dirty="0"/>
              <a:t>- proizvodnja </a:t>
            </a:r>
            <a:r>
              <a:rPr lang="hr-HR" b="1" dirty="0"/>
              <a:t>spolnih stanica </a:t>
            </a:r>
            <a:r>
              <a:rPr lang="hr-HR" dirty="0"/>
              <a:t>i lučenje </a:t>
            </a:r>
            <a:r>
              <a:rPr lang="hr-HR" b="1" dirty="0"/>
              <a:t>spolnih hormona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uloga: razvoj spolnih obilježja, razmnožavanje</a:t>
            </a:r>
          </a:p>
          <a:p>
            <a:endParaRPr lang="hr-HR" dirty="0"/>
          </a:p>
          <a:p>
            <a:r>
              <a:rPr lang="hr-HR" dirty="0"/>
              <a:t>ŽENSKI SPOLNI HORMONI</a:t>
            </a:r>
          </a:p>
          <a:p>
            <a:pPr marL="342900" indent="-342900">
              <a:buAutoNum type="alphaLcParenR"/>
            </a:pPr>
            <a:r>
              <a:rPr lang="hr-HR" b="1" dirty="0"/>
              <a:t>estrogen</a:t>
            </a:r>
          </a:p>
          <a:p>
            <a:pPr marL="342900" indent="-342900">
              <a:buAutoNum type="alphaLcParenR"/>
            </a:pPr>
            <a:r>
              <a:rPr lang="hr-HR" b="1" dirty="0"/>
              <a:t>progesteron</a:t>
            </a:r>
          </a:p>
          <a:p>
            <a:pPr marL="342900" indent="-342900">
              <a:buAutoNum type="alphaLcParenR"/>
            </a:pPr>
            <a:endParaRPr lang="hr-HR" b="1" dirty="0"/>
          </a:p>
          <a:p>
            <a:r>
              <a:rPr lang="hr-HR" dirty="0"/>
              <a:t>MUŠKI SPOLNI HORMONI</a:t>
            </a:r>
          </a:p>
          <a:p>
            <a:pPr marL="342900" indent="-342900">
              <a:buAutoNum type="alphaLcParenR"/>
            </a:pPr>
            <a:r>
              <a:rPr lang="hr-HR" b="1" dirty="0"/>
              <a:t>testosteron</a:t>
            </a:r>
          </a:p>
          <a:p>
            <a:pPr marL="342900" indent="-342900">
              <a:buAutoNum type="alphaLcParenR"/>
            </a:pPr>
            <a:endParaRPr lang="hr-HR" b="1" dirty="0"/>
          </a:p>
          <a:p>
            <a:pPr marL="342900" indent="-342900">
              <a:buAutoNum type="alphaLcParenR"/>
            </a:pPr>
            <a:endParaRPr lang="hr-HR" b="1" dirty="0"/>
          </a:p>
          <a:p>
            <a:endParaRPr lang="hr-H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b="1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B9D6333-DB75-4007-8F80-7D7277058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590800"/>
            <a:ext cx="4876800" cy="333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32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A117F82F-7CCD-41AF-B796-81634DF8369A}"/>
              </a:ext>
            </a:extLst>
          </p:cNvPr>
          <p:cNvSpPr txBox="1"/>
          <p:nvPr/>
        </p:nvSpPr>
        <p:spPr>
          <a:xfrm>
            <a:off x="1828800" y="5334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Hormoni i njihovo djelovanje u životinja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942BA99B-893C-43FE-9368-8E41DE17D763}"/>
              </a:ext>
            </a:extLst>
          </p:cNvPr>
          <p:cNvSpPr txBox="1"/>
          <p:nvPr/>
        </p:nvSpPr>
        <p:spPr>
          <a:xfrm>
            <a:off x="5829650" y="1254679"/>
            <a:ext cx="31969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ULOGA HORMONA U ŽIVOTINJA: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rast i razvoj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razmnožavanje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spolna obilježja mužjaka i ženke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preobrazba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B660F9DB-B106-4533-9164-B65AD76B38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" y="1416504"/>
            <a:ext cx="5731067" cy="4222296"/>
          </a:xfrm>
          <a:prstGeom prst="rect">
            <a:avLst/>
          </a:prstGeom>
        </p:spPr>
      </p:pic>
      <p:pic>
        <p:nvPicPr>
          <p:cNvPr id="5" name="Slika 4" descr="Slika na kojoj se prikazuje stol&#10;&#10;Opis je automatski generiran">
            <a:extLst>
              <a:ext uri="{FF2B5EF4-FFF2-40B4-BE49-F238E27FC236}">
                <a16:creationId xmlns:a16="http://schemas.microsoft.com/office/drawing/2014/main" id="{55AD39DF-BAFC-48C4-B14A-F23B8CC7C6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765" y="3581400"/>
            <a:ext cx="6004885" cy="222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26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>
            <a:extLst>
              <a:ext uri="{FF2B5EF4-FFF2-40B4-BE49-F238E27FC236}">
                <a16:creationId xmlns:a16="http://schemas.microsoft.com/office/drawing/2014/main" id="{061D1FF4-215F-4A83-9111-7CB3559833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28800"/>
            <a:ext cx="4752556" cy="2069206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30F1C1CD-176F-43AB-8B2F-BF3F9AD78981}"/>
              </a:ext>
            </a:extLst>
          </p:cNvPr>
          <p:cNvSpPr txBox="1"/>
          <p:nvPr/>
        </p:nvSpPr>
        <p:spPr>
          <a:xfrm>
            <a:off x="1295400" y="5334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Hormoni i njihovo djelovanje u biljaka i gljiva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69A2013A-BAE7-4B14-80BF-8E0AA7BDCB57}"/>
              </a:ext>
            </a:extLst>
          </p:cNvPr>
          <p:cNvSpPr txBox="1"/>
          <p:nvPr/>
        </p:nvSpPr>
        <p:spPr>
          <a:xfrm>
            <a:off x="1656488" y="1295400"/>
            <a:ext cx="65170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BILJKE:</a:t>
            </a:r>
            <a:r>
              <a:rPr lang="hr-HR" dirty="0"/>
              <a:t> HORMON </a:t>
            </a:r>
            <a:r>
              <a:rPr lang="hr-HR" b="1" dirty="0"/>
              <a:t>ETILEN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rast i razvoj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starenje različitih dijelova biljaka ili cijelog organizma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opadanje lišća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/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b="1" dirty="0"/>
          </a:p>
          <a:p>
            <a:endParaRPr lang="hr-HR" b="1" dirty="0"/>
          </a:p>
          <a:p>
            <a:r>
              <a:rPr lang="hr-HR" b="1" dirty="0"/>
              <a:t>HORMONSKA RAVNOTEŽA-regulira rast i razvoj biljaka </a:t>
            </a:r>
            <a:r>
              <a:rPr lang="hr-HR" dirty="0"/>
              <a:t>(</a:t>
            </a:r>
            <a:r>
              <a:rPr lang="hr-HR" b="1" dirty="0"/>
              <a:t> </a:t>
            </a:r>
            <a:r>
              <a:rPr lang="hr-HR" dirty="0"/>
              <a:t>relativna količina hormona u odnosu na druge hormone)</a:t>
            </a:r>
          </a:p>
          <a:p>
            <a:endParaRPr lang="hr-HR" dirty="0"/>
          </a:p>
          <a:p>
            <a:r>
              <a:rPr lang="hr-HR" b="1" dirty="0"/>
              <a:t>GLJIVE: </a:t>
            </a:r>
            <a:r>
              <a:rPr lang="hr-HR" dirty="0"/>
              <a:t>HORMON</a:t>
            </a:r>
            <a:r>
              <a:rPr lang="hr-HR" b="1" dirty="0"/>
              <a:t> ETILEN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za razmnožavanje (spore)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6D89E5C7-89B3-4C9E-A300-0AF80A7837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219" y="4673367"/>
            <a:ext cx="2667178" cy="1778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05391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530</Words>
  <Application>Microsoft Office PowerPoint</Application>
  <PresentationFormat>On-screen Show (4:3)</PresentationFormat>
  <Paragraphs>114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Martina Miksic</dc:creator>
  <cp:lastModifiedBy>Ana Kodžoman</cp:lastModifiedBy>
  <cp:revision>36</cp:revision>
  <dcterms:created xsi:type="dcterms:W3CDTF">2006-08-16T00:00:00Z</dcterms:created>
  <dcterms:modified xsi:type="dcterms:W3CDTF">2020-10-18T21:15:11Z</dcterms:modified>
</cp:coreProperties>
</file>